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3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6" r:id="rId12"/>
    <p:sldId id="262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mapia.org/" TargetMode="External"/><Relationship Id="rId2" Type="http://schemas.openxmlformats.org/officeDocument/2006/relationships/hyperlink" Target="http://www.onega.s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6552728" cy="1894362"/>
          </a:xfrm>
        </p:spPr>
        <p:txBody>
          <a:bodyPr>
            <a:noAutofit/>
          </a:bodyPr>
          <a:lstStyle/>
          <a:p>
            <a:r>
              <a:rPr lang="ru-RU" sz="6000" dirty="0" smtClean="0"/>
              <a:t>Исторические места Онеги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172200" cy="1371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ВИКТОРИНА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4077072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Автор: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chemeClr val="tx2"/>
                </a:solidFill>
              </a:rPr>
              <a:t>Широколобова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Анна </a:t>
            </a:r>
            <a:r>
              <a:rPr lang="ru-RU" dirty="0" smtClean="0">
                <a:solidFill>
                  <a:schemeClr val="tx2"/>
                </a:solidFill>
              </a:rPr>
              <a:t>Валентиновна,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социальный педагог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ГБОУ АО «Онежский детский дом»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6093296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г. Онега 2015 год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Как называется Средний проспект сейчас 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2"/>
                </a:solidFill>
              </a:rPr>
              <a:t>Проспект Октябрьский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Проспект им. С.М. Кирова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>
            <a:normAutofit/>
          </a:bodyPr>
          <a:lstStyle/>
          <a:p>
            <a:r>
              <a:rPr lang="ru-RU" dirty="0" smtClean="0"/>
              <a:t>Назовите фамилию купца, которому  принадлежал этот дом?</a:t>
            </a:r>
            <a:endParaRPr lang="ru-RU" dirty="0"/>
          </a:p>
        </p:txBody>
      </p:sp>
      <p:pic>
        <p:nvPicPr>
          <p:cNvPr id="4098" name="Picture 2" descr="C:\Documents and Settings\user\Рабочий стол\проект\Онега\img_37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511453" cy="43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005" y="6173251"/>
            <a:ext cx="3531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Дом купца А. И. Воробьева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ныне действующая церковь?</a:t>
            </a:r>
            <a:endParaRPr lang="ru-RU" dirty="0"/>
          </a:p>
        </p:txBody>
      </p:sp>
      <p:pic>
        <p:nvPicPr>
          <p:cNvPr id="1027" name="Picture 3" descr="C:\Documents and Settings\user\Рабочий стол\проект\Онега\свято троицкий собо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113465" cy="460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165304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sz="2400" dirty="0" smtClean="0">
                <a:solidFill>
                  <a:schemeClr val="tx2"/>
                </a:solidFill>
              </a:rPr>
              <a:t>Свято – Троицкий собор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можно определить, что здание является памятником градостроительства и архитектуры?</a:t>
            </a:r>
            <a:endParaRPr lang="ru-RU" dirty="0"/>
          </a:p>
        </p:txBody>
      </p:sp>
      <p:pic>
        <p:nvPicPr>
          <p:cNvPr id="6146" name="Picture 2" descr="C:\Documents and Settings\user\Рабочий стол\проект\Онега\25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8672" cy="47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877" y="6268670"/>
            <a:ext cx="627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dirty="0">
                <a:solidFill>
                  <a:schemeClr val="tx2"/>
                </a:solidFill>
              </a:rPr>
              <a:t>По наличию   памятной (мемориальной) </a:t>
            </a:r>
            <a:r>
              <a:rPr lang="ru-RU" dirty="0" smtClean="0">
                <a:solidFill>
                  <a:schemeClr val="tx2"/>
                </a:solidFill>
              </a:rPr>
              <a:t>доски. 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1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solidFill>
                  <a:schemeClr val="tx2"/>
                </a:solidFill>
              </a:rPr>
              <a:t>Город у моря. Медведев В.А. –  Архангельск: «Северо-Западное книжное издательство», 1980.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Знакомьтесь: Онега. Медведев В.А. – Онега: «Онежская типография», 1989.</a:t>
            </a:r>
          </a:p>
          <a:p>
            <a:pPr lvl="0"/>
            <a:r>
              <a:rPr lang="ru-RU" dirty="0">
                <a:solidFill>
                  <a:schemeClr val="tx2"/>
                </a:solidFill>
              </a:rPr>
              <a:t>Онега. Калинин Г.Д. – Архангельск: «Северо-западное книжное издательство», 1980.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Старая </a:t>
            </a:r>
            <a:r>
              <a:rPr lang="ru-RU" dirty="0">
                <a:solidFill>
                  <a:schemeClr val="tx2"/>
                </a:solidFill>
              </a:rPr>
              <a:t>Онега. Дерягин Г.; </a:t>
            </a:r>
            <a:r>
              <a:rPr lang="ru-RU" dirty="0" err="1">
                <a:solidFill>
                  <a:schemeClr val="tx2"/>
                </a:solidFill>
              </a:rPr>
              <a:t>Харлин</a:t>
            </a:r>
            <a:r>
              <a:rPr lang="ru-RU" dirty="0">
                <a:solidFill>
                  <a:schemeClr val="tx2"/>
                </a:solidFill>
              </a:rPr>
              <a:t> Л.  – Онега: «Онежская типография», 1993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 Веб - </a:t>
            </a:r>
            <a:r>
              <a:rPr lang="ru-RU" dirty="0" err="1" smtClean="0">
                <a:solidFill>
                  <a:schemeClr val="tx2"/>
                </a:solidFill>
              </a:rPr>
              <a:t>cайт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u="sng" dirty="0">
                <a:solidFill>
                  <a:schemeClr val="tx2"/>
                </a:solidFill>
                <a:hlinkClick r:id="rId2"/>
              </a:rPr>
              <a:t>www.onega.su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Веб </a:t>
            </a:r>
            <a:r>
              <a:rPr lang="ru-RU" dirty="0">
                <a:solidFill>
                  <a:schemeClr val="tx2"/>
                </a:solidFill>
              </a:rPr>
              <a:t>- сайт 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wikimapia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.</a:t>
            </a:r>
            <a:r>
              <a:rPr lang="en-US" b="1" dirty="0" smtClean="0">
                <a:solidFill>
                  <a:schemeClr val="tx2"/>
                </a:solidFill>
                <a:hlinkClick r:id="rId3"/>
              </a:rPr>
              <a:t>org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/>
          <a:lstStyle/>
          <a:p>
            <a:r>
              <a:rPr lang="ru-RU" sz="2800" b="1" dirty="0"/>
              <a:t>Викторина</a:t>
            </a:r>
            <a:r>
              <a:rPr lang="ru-RU" b="1" dirty="0"/>
              <a:t> </a:t>
            </a:r>
            <a:r>
              <a:rPr lang="ru-RU" sz="2800" b="1" dirty="0"/>
              <a:t>«Исторические места Онеги»</a:t>
            </a:r>
            <a:endParaRPr lang="ru-RU" sz="2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457200" algn="just">
              <a:buNone/>
            </a:pP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7200" dirty="0">
                <a:solidFill>
                  <a:schemeClr val="tx2"/>
                </a:solidFill>
              </a:rPr>
              <a:t>актуализация знаний о культурно-исторических особенностях </a:t>
            </a:r>
            <a:r>
              <a:rPr lang="ru-RU" sz="7200" dirty="0" smtClean="0">
                <a:solidFill>
                  <a:schemeClr val="tx2"/>
                </a:solidFill>
              </a:rPr>
              <a:t>   города </a:t>
            </a:r>
            <a:r>
              <a:rPr lang="ru-RU" sz="7200" dirty="0">
                <a:solidFill>
                  <a:schemeClr val="tx2"/>
                </a:solidFill>
              </a:rPr>
              <a:t>Онеги.</a:t>
            </a:r>
          </a:p>
          <a:p>
            <a:pPr marL="0" indent="457200" algn="just">
              <a:buNone/>
            </a:pPr>
            <a:r>
              <a:rPr lang="ru-RU" sz="7200" b="1" dirty="0">
                <a:solidFill>
                  <a:schemeClr val="accent6">
                    <a:lumMod val="50000"/>
                  </a:schemeClr>
                </a:solidFill>
              </a:rPr>
              <a:t>Задачи: 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457200" algn="just">
              <a:buNone/>
            </a:pPr>
            <a:r>
              <a:rPr lang="ru-RU" sz="7200" dirty="0" smtClean="0">
                <a:solidFill>
                  <a:schemeClr val="tx2"/>
                </a:solidFill>
              </a:rPr>
              <a:t> - развивать </a:t>
            </a:r>
            <a:r>
              <a:rPr lang="ru-RU" sz="7200" dirty="0">
                <a:solidFill>
                  <a:schemeClr val="tx2"/>
                </a:solidFill>
              </a:rPr>
              <a:t>познавательный интерес к истории родного </a:t>
            </a:r>
            <a:r>
              <a:rPr lang="ru-RU" sz="7200" dirty="0" smtClean="0">
                <a:solidFill>
                  <a:schemeClr val="tx2"/>
                </a:solidFill>
              </a:rPr>
              <a:t>города;</a:t>
            </a:r>
            <a:endParaRPr lang="ru-RU" sz="7200" dirty="0">
              <a:solidFill>
                <a:schemeClr val="tx2"/>
              </a:solidFill>
            </a:endParaRPr>
          </a:p>
          <a:p>
            <a:pPr marL="0" lvl="0" indent="457200" algn="just">
              <a:buNone/>
            </a:pP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dirty="0" smtClean="0">
                <a:solidFill>
                  <a:schemeClr val="tx2"/>
                </a:solidFill>
              </a:rPr>
              <a:t>познакомить </a:t>
            </a:r>
            <a:r>
              <a:rPr lang="ru-RU" sz="7200" dirty="0">
                <a:solidFill>
                  <a:schemeClr val="tx2"/>
                </a:solidFill>
              </a:rPr>
              <a:t>с символикой и достопримечательностями города </a:t>
            </a:r>
            <a:r>
              <a:rPr lang="ru-RU" sz="7200" dirty="0" smtClean="0">
                <a:solidFill>
                  <a:schemeClr val="tx2"/>
                </a:solidFill>
              </a:rPr>
              <a:t>     Онеги;</a:t>
            </a:r>
            <a:endParaRPr lang="ru-RU" sz="7200" dirty="0">
              <a:solidFill>
                <a:schemeClr val="tx2"/>
              </a:solidFill>
            </a:endParaRPr>
          </a:p>
          <a:p>
            <a:pPr marL="0" lvl="0" indent="457200" algn="just">
              <a:buNone/>
            </a:pP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7200" dirty="0" smtClean="0">
                <a:solidFill>
                  <a:schemeClr val="tx2"/>
                </a:solidFill>
              </a:rPr>
              <a:t>воспитывать </a:t>
            </a:r>
            <a:r>
              <a:rPr lang="ru-RU" sz="7200" dirty="0">
                <a:solidFill>
                  <a:schemeClr val="tx2"/>
                </a:solidFill>
              </a:rPr>
              <a:t>уважительное и бережное отношение к памятникам архитектуры  и </a:t>
            </a:r>
            <a:r>
              <a:rPr lang="ru-RU" sz="7200" dirty="0" smtClean="0">
                <a:solidFill>
                  <a:schemeClr val="tx2"/>
                </a:solidFill>
              </a:rPr>
              <a:t>культуре </a:t>
            </a:r>
            <a:r>
              <a:rPr lang="ru-RU" sz="7200" dirty="0">
                <a:solidFill>
                  <a:schemeClr val="tx2"/>
                </a:solidFill>
              </a:rPr>
              <a:t>малой </a:t>
            </a:r>
            <a:r>
              <a:rPr lang="ru-RU" sz="7200" dirty="0" smtClean="0">
                <a:solidFill>
                  <a:schemeClr val="tx2"/>
                </a:solidFill>
              </a:rPr>
              <a:t>родины;</a:t>
            </a:r>
            <a:endParaRPr lang="ru-RU" sz="7200" dirty="0">
              <a:solidFill>
                <a:schemeClr val="tx2"/>
              </a:solidFill>
            </a:endParaRPr>
          </a:p>
          <a:p>
            <a:pPr marL="0" lvl="0" indent="457200" algn="just">
              <a:buNone/>
            </a:pPr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ru-RU" sz="7200" dirty="0" smtClean="0">
                <a:solidFill>
                  <a:schemeClr val="tx2"/>
                </a:solidFill>
              </a:rPr>
              <a:t>расширить </a:t>
            </a:r>
            <a:r>
              <a:rPr lang="ru-RU" sz="7200" dirty="0">
                <a:solidFill>
                  <a:schemeClr val="tx2"/>
                </a:solidFill>
              </a:rPr>
              <a:t>кругозор воспитанников</a:t>
            </a:r>
            <a:r>
              <a:rPr lang="ru-RU" sz="7200" dirty="0" smtClean="0">
                <a:solidFill>
                  <a:schemeClr val="tx2"/>
                </a:solidFill>
              </a:rPr>
              <a:t>.</a:t>
            </a:r>
            <a:endParaRPr lang="ru-RU" sz="7200" dirty="0">
              <a:solidFill>
                <a:schemeClr val="tx2"/>
              </a:solidFill>
            </a:endParaRPr>
          </a:p>
          <a:p>
            <a:pPr marL="0" indent="457200" algn="just">
              <a:buNone/>
            </a:pPr>
            <a:r>
              <a:rPr lang="ru-RU" sz="7200" b="1" dirty="0">
                <a:solidFill>
                  <a:schemeClr val="tx2"/>
                </a:solidFill>
              </a:rPr>
              <a:t> </a:t>
            </a:r>
            <a:endParaRPr lang="ru-RU" sz="7200" dirty="0">
              <a:solidFill>
                <a:schemeClr val="tx2"/>
              </a:solidFill>
            </a:endParaRPr>
          </a:p>
          <a:p>
            <a:pPr marL="0" indent="457200" algn="just">
              <a:buNone/>
            </a:pPr>
            <a:r>
              <a:rPr lang="ru-RU" sz="7200" dirty="0">
                <a:solidFill>
                  <a:schemeClr val="tx2"/>
                </a:solidFill>
              </a:rPr>
              <a:t>Викторина рассчитана на воспитанников старшего возраста, может быть использована для проведения занятий, мероприятий по краеведению. </a:t>
            </a:r>
          </a:p>
          <a:p>
            <a:pPr marL="0" indent="457200" algn="just">
              <a:buNone/>
            </a:pPr>
            <a:r>
              <a:rPr lang="ru-RU" sz="7200" dirty="0">
                <a:solidFill>
                  <a:schemeClr val="tx2"/>
                </a:solidFill>
              </a:rPr>
              <a:t>Представлена викторина в виде презентации. Каждый слайд содержит в себе вопрос викторины. После клика мышкой или нажатия кнопки  «Пробел» на слайде появляется ответ на вопрос. Далее можно будет перейти к следующему слайду. Использование фотографий и картинок  позволяет уточнить исторические представления детей, создает яркий и точный зрительный образ исторического прошлого города Онеги.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tx2"/>
                </a:solidFill>
              </a:rPr>
              <a:t> </a:t>
            </a:r>
            <a:endParaRPr lang="ru-RU" sz="29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434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Назовите, </a:t>
            </a:r>
            <a:r>
              <a:rPr lang="ru-RU" dirty="0" smtClean="0"/>
              <a:t>в какое море впадает река Онега?</a:t>
            </a:r>
            <a:endParaRPr lang="ru-RU" dirty="0"/>
          </a:p>
        </p:txBody>
      </p:sp>
      <p:pic>
        <p:nvPicPr>
          <p:cNvPr id="1026" name="Picture 2" descr="C:\Documents and Settings\user\Рабочий стол\проект\Онега\NjMOs6S1af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84809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26867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sz="2400" dirty="0" smtClean="0">
                <a:solidFill>
                  <a:schemeClr val="tx2"/>
                </a:solidFill>
              </a:rPr>
              <a:t>Белое море.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Кем подписан указ о присвоении Онеге статуса города?</a:t>
            </a:r>
            <a:endParaRPr lang="ru-RU" dirty="0"/>
          </a:p>
        </p:txBody>
      </p:sp>
      <p:pic>
        <p:nvPicPr>
          <p:cNvPr id="3074" name="Picture 2" descr="C:\Documents and Settings\user\Рабочий стол\проект\Онега\6-ekaterina-carstvennaja-gostj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566"/>
            <a:ext cx="3708166" cy="46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5630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</a:t>
            </a:r>
            <a:r>
              <a:rPr lang="ru-RU" sz="2400" dirty="0" smtClean="0">
                <a:solidFill>
                  <a:schemeClr val="tx2"/>
                </a:solidFill>
              </a:rPr>
              <a:t>Императрицей Екатериной </a:t>
            </a:r>
            <a:r>
              <a:rPr lang="en-US" sz="2400" dirty="0" smtClean="0">
                <a:solidFill>
                  <a:schemeClr val="tx2"/>
                </a:solidFill>
              </a:rPr>
              <a:t> II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296" y="334282"/>
            <a:ext cx="8239160" cy="646446"/>
          </a:xfrm>
        </p:spPr>
        <p:txBody>
          <a:bodyPr/>
          <a:lstStyle/>
          <a:p>
            <a:pPr algn="ctr"/>
            <a:r>
              <a:rPr lang="ru-RU" dirty="0" smtClean="0"/>
              <a:t>Найдите герб города Онеги</a:t>
            </a:r>
            <a:endParaRPr lang="ru-RU" dirty="0"/>
          </a:p>
        </p:txBody>
      </p:sp>
      <p:pic>
        <p:nvPicPr>
          <p:cNvPr id="2050" name="Picture 2" descr="C:\Documents and Settings\user\Рабочий стол\проект\Онега\герб арх обл.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9" y="1402531"/>
            <a:ext cx="3188841" cy="31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проект\Онега\герб арх -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56792"/>
            <a:ext cx="2808312" cy="33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83" y="1516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5404" y="36629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44917" y="1635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053" name="Picture 5" descr="C:\Documents and Settings\user\Рабочий стол\проект\Онега\RUS Онежский район CO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22" y="3710547"/>
            <a:ext cx="2370795" cy="296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5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 раньше называлась площадь им. А.О. Шабалина?</a:t>
            </a:r>
            <a:endParaRPr lang="ru-RU" dirty="0"/>
          </a:p>
        </p:txBody>
      </p:sp>
      <p:pic>
        <p:nvPicPr>
          <p:cNvPr id="1026" name="Picture 2" descr="C:\Documents and Settings\user\Рабочий стол\проект\Онега\img_3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565" y="1412776"/>
            <a:ext cx="6518498" cy="43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6237312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</a:t>
            </a:r>
            <a:r>
              <a:rPr lang="ru-RU" sz="2400" dirty="0" smtClean="0">
                <a:solidFill>
                  <a:schemeClr val="tx2"/>
                </a:solidFill>
              </a:rPr>
              <a:t> : </a:t>
            </a:r>
            <a:r>
              <a:rPr lang="ru-RU" sz="2400" dirty="0" err="1" smtClean="0">
                <a:solidFill>
                  <a:schemeClr val="tx2"/>
                </a:solidFill>
              </a:rPr>
              <a:t>Погощенская</a:t>
            </a:r>
            <a:r>
              <a:rPr lang="ru-RU" sz="2400" dirty="0" smtClean="0">
                <a:solidFill>
                  <a:schemeClr val="tx2"/>
                </a:solidFill>
              </a:rPr>
              <a:t> площадь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1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187220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Сейчас </a:t>
            </a:r>
            <a:r>
              <a:rPr lang="ru-RU" sz="3600" dirty="0"/>
              <a:t>это проспект им</a:t>
            </a:r>
            <a:r>
              <a:rPr lang="ru-RU" sz="3600" dirty="0" smtClean="0"/>
              <a:t>. С. М. </a:t>
            </a:r>
            <a:r>
              <a:rPr lang="ru-RU" sz="3600" dirty="0"/>
              <a:t>Кирова, а раньше назывался?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492896"/>
            <a:ext cx="7467600" cy="3981056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</a:rPr>
              <a:t>Центральный проспект.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Соборный проспект.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90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доме какого купца сейчас располагается отделение полиции?</a:t>
            </a:r>
            <a:endParaRPr lang="ru-RU" dirty="0"/>
          </a:p>
        </p:txBody>
      </p:sp>
      <p:pic>
        <p:nvPicPr>
          <p:cNvPr id="2050" name="Picture 2" descr="C:\Documents and Settings\user\Рабочий стол\проект\Онега\здание купца Корчажинского.  летом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6984776" cy="46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273493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 </a:t>
            </a:r>
            <a:r>
              <a:rPr lang="ru-RU" sz="2400" dirty="0" smtClean="0">
                <a:solidFill>
                  <a:schemeClr val="tx2"/>
                </a:solidFill>
              </a:rPr>
              <a:t>Купца</a:t>
            </a:r>
            <a:r>
              <a:rPr lang="ru-RU" sz="2400" dirty="0" smtClean="0"/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Корчажинского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какой ручей находится рядом с коррекционной школой?</a:t>
            </a:r>
            <a:endParaRPr lang="ru-RU" dirty="0"/>
          </a:p>
        </p:txBody>
      </p:sp>
      <p:pic>
        <p:nvPicPr>
          <p:cNvPr id="3074" name="Picture 2" descr="C:\Documents and Settings\user\Рабочий стол\проект\Онега\zjgtxry ubjag w dllprp 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55218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733256"/>
            <a:ext cx="3469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Ответ:  </a:t>
            </a:r>
            <a:r>
              <a:rPr lang="ru-RU" sz="2400" dirty="0" smtClean="0">
                <a:solidFill>
                  <a:schemeClr val="tx2"/>
                </a:solidFill>
              </a:rPr>
              <a:t>Седунов ручей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5" name="Picture 3" descr="C:\Documents and Settings\user\Рабочий стол\проект\Онега\наша школ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53" y="1556792"/>
            <a:ext cx="3676682" cy="28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</TotalTime>
  <Words>263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Эркер</vt:lpstr>
      <vt:lpstr>Исторические места Онеги</vt:lpstr>
      <vt:lpstr>Викторина «Исторические места Онеги»</vt:lpstr>
      <vt:lpstr>Назовите, в какое море впадает река Онега?</vt:lpstr>
      <vt:lpstr>Кем подписан указ о присвоении Онеге статуса города?</vt:lpstr>
      <vt:lpstr>Найдите герб города Онеги</vt:lpstr>
      <vt:lpstr>Как раньше называлась площадь им. А.О. Шабалина?</vt:lpstr>
      <vt:lpstr>Сейчас это проспект им. С. М. Кирова, а раньше назывался? </vt:lpstr>
      <vt:lpstr>В доме какого купца сейчас располагается отделение полиции?</vt:lpstr>
      <vt:lpstr>Назовите какой ручей находится рядом с коррекционной школой?</vt:lpstr>
      <vt:lpstr>Как называется Средний проспект сейчас ?</vt:lpstr>
      <vt:lpstr>Назовите фамилию купца, которому  принадлежал этот дом?</vt:lpstr>
      <vt:lpstr>Как называется ныне действующая церковь?</vt:lpstr>
      <vt:lpstr>Как можно определить, что здание является памятником градостроительства и архитектуры?</vt:lpstr>
      <vt:lpstr>Список литературы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25</cp:revision>
  <dcterms:modified xsi:type="dcterms:W3CDTF">2015-10-21T11:19:49Z</dcterms:modified>
</cp:coreProperties>
</file>